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Lexend SemiBold"/>
      <p:regular r:id="rId69"/>
      <p:bold r:id="rId70"/>
    </p:embeddedFont>
    <p:embeddedFont>
      <p:font typeface="Proxima Nova"/>
      <p:regular r:id="rId71"/>
      <p:bold r:id="rId72"/>
      <p:italic r:id="rId73"/>
      <p:boldItalic r:id="rId74"/>
    </p:embeddedFont>
    <p:embeddedFont>
      <p:font typeface="Helvetica Neue"/>
      <p:regular r:id="rId75"/>
      <p:bold r:id="rId76"/>
      <p:italic r:id="rId77"/>
      <p:boldItalic r:id="rId78"/>
    </p:embeddedFont>
    <p:embeddedFont>
      <p:font typeface="Lexend"/>
      <p:regular r:id="rId79"/>
      <p:bold r:id="rId80"/>
    </p:embeddedFont>
    <p:embeddedFont>
      <p:font typeface="Alfa Slab One"/>
      <p:regular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C60606-2192-43B0-8AF4-0382F071B238}">
  <a:tblStyle styleId="{DFC60606-2192-43B0-8AF4-0382F071B2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exend-bold.fntdata"/><Relationship Id="rId81" Type="http://schemas.openxmlformats.org/officeDocument/2006/relationships/font" Target="fonts/AlfaSlab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roximaNova-italic.fntdata"/><Relationship Id="rId72" Type="http://schemas.openxmlformats.org/officeDocument/2006/relationships/font" Target="fonts/ProximaNova-bold.fntdata"/><Relationship Id="rId31" Type="http://schemas.openxmlformats.org/officeDocument/2006/relationships/slide" Target="slides/slide25.xml"/><Relationship Id="rId75" Type="http://schemas.openxmlformats.org/officeDocument/2006/relationships/font" Target="fonts/HelveticaNeue-regular.fntdata"/><Relationship Id="rId30" Type="http://schemas.openxmlformats.org/officeDocument/2006/relationships/slide" Target="slides/slide24.xml"/><Relationship Id="rId74" Type="http://schemas.openxmlformats.org/officeDocument/2006/relationships/font" Target="fonts/ProximaNova-boldItalic.fntdata"/><Relationship Id="rId33" Type="http://schemas.openxmlformats.org/officeDocument/2006/relationships/slide" Target="slides/slide27.xml"/><Relationship Id="rId77" Type="http://schemas.openxmlformats.org/officeDocument/2006/relationships/font" Target="fonts/HelveticaNeue-italic.fntdata"/><Relationship Id="rId32" Type="http://schemas.openxmlformats.org/officeDocument/2006/relationships/slide" Target="slides/slide26.xml"/><Relationship Id="rId76" Type="http://schemas.openxmlformats.org/officeDocument/2006/relationships/font" Target="fonts/HelveticaNeue-bold.fntdata"/><Relationship Id="rId35" Type="http://schemas.openxmlformats.org/officeDocument/2006/relationships/slide" Target="slides/slide29.xml"/><Relationship Id="rId79" Type="http://schemas.openxmlformats.org/officeDocument/2006/relationships/font" Target="fonts/Lexend-regular.fntdata"/><Relationship Id="rId34" Type="http://schemas.openxmlformats.org/officeDocument/2006/relationships/slide" Target="slides/slide28.xml"/><Relationship Id="rId78" Type="http://schemas.openxmlformats.org/officeDocument/2006/relationships/font" Target="fonts/HelveticaNeue-boldItalic.fntdata"/><Relationship Id="rId71" Type="http://schemas.openxmlformats.org/officeDocument/2006/relationships/font" Target="fonts/ProximaNova-regular.fntdata"/><Relationship Id="rId70" Type="http://schemas.openxmlformats.org/officeDocument/2006/relationships/font" Target="fonts/LexendSemiBold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exendSemiBold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Glucose-and-insulin-over-the-day-Blood-insulin-closely-follows-glucose-A-meal-rich-in_fig3_36789421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xtremetech.com/extreme/134672-harvard-cracks-dna-storage-crams-700-terabytes-of-data-into-a-single-gram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science/article/pii/S2001037019304295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ature.com/articles/s41467-019-13825-8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ature.com/articles/s41540-020-0140-1" TargetMode="Externa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7663a837a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7663a837a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663a837a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663a837a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63a837a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663a837a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663a837a0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663a837a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8f0fb0d3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8f0fb0d3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663a837a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663a837a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663a837a0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663a837a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663a837a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663a837a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663a837a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663a837a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Src : </a:t>
            </a:r>
            <a:r>
              <a:rPr lang="en" sz="1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researchgate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663a837a0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663a837a0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663a837a0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663a837a0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663a837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663a837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663a837a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663a837a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663a837a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663a837a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663a837a0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663a837a0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663a837a0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663a837a0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66d00956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66d00956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663a837a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663a837a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2F3335"/>
              </a:solidFill>
              <a:highlight>
                <a:srgbClr val="DCDAD7"/>
              </a:highlight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663a837a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663a837a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663a837a0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663a837a0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F3335"/>
                </a:solidFill>
                <a:highlight>
                  <a:srgbClr val="DCDAD7"/>
                </a:highlight>
              </a:rPr>
              <a:t>https://www.youtube.com/watch?v=_Isvd01XvSs&amp;ab_channel=naturevideo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663a837a0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663a837a0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52595C"/>
              </a:solidFill>
              <a:highlight>
                <a:srgbClr val="DCDAD7"/>
              </a:highlight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663a837a0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663a837a0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436"/>
              </a:solidFill>
              <a:highlight>
                <a:srgbClr val="DCDAD7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8f0fb0d3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8f0fb0d3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8f0fb0d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78f0fb0d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663a837a0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663a837a0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663a837a0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7663a837a0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663a837a0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663a837a0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43e1dcb3884964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43e1dcb3884964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663a837a0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663a837a0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663a837a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663a837a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663a837a0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7663a837a0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ARN polymérase = synthèse de l’ARN 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663a837a0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7663a837a0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663a837a0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7663a837a0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F3335"/>
              </a:solidFill>
              <a:highlight>
                <a:srgbClr val="DCDAD7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663a837a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663a837a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63a837a0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63a837a0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" sz="1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extrem tech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663a837a0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663a837a0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ribosome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7663a837a0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7663a837a0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C5C1"/>
              </a:solidFill>
              <a:highlight>
                <a:srgbClr val="26292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7663a837a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7663a837a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663a837a0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7663a837a0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7663a837a0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7663a837a0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7663a837a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7663a837a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7663a837a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7663a837a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C5C1"/>
              </a:solidFill>
              <a:highlight>
                <a:srgbClr val="26292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663a837a0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7663a837a0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C5C1"/>
              </a:solidFill>
              <a:highlight>
                <a:srgbClr val="26292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7663a837a0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7663a837a0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663a837a0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663a837a0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663a837a0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663a837a0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7663a837a0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7663a837a0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7663a837a0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7663a837a0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7663a837a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7663a837a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7663a837a0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7663a837a0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43e1dcb3884964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43e1dcb3884964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7663a837a0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27663a837a0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7663a837a0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7663a837a0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biorxiv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Protein complex prediction with AlphaFold-Multimer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7663a837a0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7663a837a0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" sz="1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science-direct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7663a837a0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7663a837a0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663a837a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663a837a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7663a837a0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7663a837a0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" sz="1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2"/>
              </a:rPr>
              <a:t>https://www.nature.com/articles/s41467-019-13825-8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7663a837a0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7663a837a0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" sz="1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nature</a:t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7663a837a0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7663a837a0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663a837a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663a837a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8C5C1"/>
              </a:solidFill>
              <a:highlight>
                <a:srgbClr val="26292B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8f0fb0d3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8f0fb0d3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663a837a0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663a837a0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5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hyperlink" Target="https://www.facebook.com/TLB.HBK/posts/1287963278063077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1.jpg"/><Relationship Id="rId6" Type="http://schemas.openxmlformats.org/officeDocument/2006/relationships/hyperlink" Target="https://courses.lumenlearning.com/wm-nmbiology1/chapter/reading-codon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9.jpg"/><Relationship Id="rId6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7.png"/><Relationship Id="rId6" Type="http://schemas.openxmlformats.org/officeDocument/2006/relationships/hyperlink" Target="https://www.wikiwand.com/en/Small_interfering_RN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hyperlink" Target="https://www.creativebiomart.net/epigenetics/services/dna-methylation-analysis-service/" TargetMode="External"/><Relationship Id="rId6" Type="http://schemas.openxmlformats.org/officeDocument/2006/relationships/image" Target="../media/image4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3.jpg"/><Relationship Id="rId6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5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Machine Learning pour la génomique</a:t>
            </a:r>
            <a:endParaRPr sz="5100">
              <a:solidFill>
                <a:schemeClr val="lt1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Florent Jakubowski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2.b.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Rappel sur les cellules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0247" y="1185097"/>
            <a:ext cx="6803499" cy="330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2.b.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Protéines dans la membrane cellulaire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00" y="1472675"/>
            <a:ext cx="8835000" cy="29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Protéines et enzymes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54806"/>
            <a:ext cx="9144000" cy="2033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>
            <a:off x="2471550" y="3897100"/>
            <a:ext cx="22146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secondaire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élices ⍺ et feuillets β</a:t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4880825" y="3897100"/>
            <a:ext cx="2214600" cy="2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tertiaire</a:t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7290100" y="3897100"/>
            <a:ext cx="1801200" cy="72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Structure quaternaire :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Plus d’une chaîne d’acides aminés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9900" y="123150"/>
            <a:ext cx="4464201" cy="449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6855000" y="4031575"/>
            <a:ext cx="1977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ebiologie.fr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3" name="Google Shape;20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2.b.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Protéines et enzymes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875" y="1192550"/>
            <a:ext cx="5048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4" name="Google Shape;21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2.b.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Acides aminé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1977250" y="1402775"/>
            <a:ext cx="4943100" cy="28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587" y="1479961"/>
            <a:ext cx="4030425" cy="26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6" name="Google Shape;2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2.c. Boucle de régulation de la glycémie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" name="Google Shape;22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125" y="1017726"/>
            <a:ext cx="4419750" cy="37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7" name="Google Shape;2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2.c.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Niveau d’insuline au cours de la journée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2838" y="1111813"/>
            <a:ext cx="4518326" cy="349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2.c.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Insuline et glucagon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350" y="1149663"/>
            <a:ext cx="7428349" cy="33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2.c.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Agoniste et antagonistes des récepteurs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600" y="1152475"/>
            <a:ext cx="5561700" cy="35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Sommaire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Pourquoi un cours sur la génomique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à la génomique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Composition du corps humains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La cellule, les protéines, les enzymes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concret protéines : régulation de la glycémie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Interaction protéine-protéine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Ligands, agonistes et antagonistes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Différentes protéines essentielles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ADN et ARN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AutoNum type="alphaL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Régulation de l’expression des gènes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AutoNum type="arabi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Applications Deep Learning pour la génomique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0" name="Google Shape;2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2.d. Interactions protéines-protéines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300" y="1086525"/>
            <a:ext cx="3349625" cy="35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2.e. Récepteurs protéine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0150" y="1074625"/>
            <a:ext cx="5023700" cy="34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2.e. Agoniste et antagonistes des récepteurs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2122175" y="1045438"/>
            <a:ext cx="4646400" cy="354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544" y="1079918"/>
            <a:ext cx="4512260" cy="332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4" name="Google Shape;3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2.e.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Agoniste et antagonistes des récepteurs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450" y="1152475"/>
            <a:ext cx="3811146" cy="3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2.f. Différentes protéines essentielles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2.f. Facteur VIII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5" name="Google Shape;3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6050" y="937875"/>
            <a:ext cx="357187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5" name="Google Shape;33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2.f.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Epidermal Growth factor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3225" y="1190588"/>
            <a:ext cx="4457550" cy="3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6" name="Google Shape;34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2.f.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P53 : The Guardian of the genome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7" name="Google Shape;34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575" y="1080450"/>
            <a:ext cx="293086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6439575" y="1915575"/>
            <a:ext cx="2274300" cy="22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Protéines ayant pour rôle de supprimer les tumeurs :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-déclenche la réparation de l’ADN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-Arrête la division cellulaire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-Apoptosis (processus de destruction de la cellule)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8" name="Google Shape;3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2.f.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Anticorps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8613" y="1101000"/>
            <a:ext cx="3806774" cy="37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2.f.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Hydrogénase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0" name="Google Shape;37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462" y="1047938"/>
            <a:ext cx="5973074" cy="358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AutoNum type="arabicPeriod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Pourquoi un cours sur la génomique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35431" l="0" r="0" t="4493"/>
          <a:stretch/>
        </p:blipFill>
        <p:spPr>
          <a:xfrm>
            <a:off x="1146250" y="1226175"/>
            <a:ext cx="6078826" cy="14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25303" l="0" r="0" t="14680"/>
          <a:stretch/>
        </p:blipFill>
        <p:spPr>
          <a:xfrm>
            <a:off x="1146250" y="3068875"/>
            <a:ext cx="6078825" cy="11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2.g. ADN et ARN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La création des protéines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200" y="1017737"/>
            <a:ext cx="6053600" cy="385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0" name="Google Shape;40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Que sont les gènes et l’ADN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1" name="Google Shape;40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02" name="Google Shape;40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3025" y="1152475"/>
            <a:ext cx="4763226" cy="35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1" name="Google Shape;41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Que sont les gènes et l’ADN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2" name="Google Shape;41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525" y="1152475"/>
            <a:ext cx="5156469" cy="36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 txBox="1"/>
          <p:nvPr/>
        </p:nvSpPr>
        <p:spPr>
          <a:xfrm>
            <a:off x="114925" y="2669713"/>
            <a:ext cx="167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biologie simplifiée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3" name="Google Shape;4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Que sont les gènes et l’ADN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5" name="Google Shape;425;p46"/>
          <p:cNvSpPr/>
          <p:nvPr/>
        </p:nvSpPr>
        <p:spPr>
          <a:xfrm>
            <a:off x="2498650" y="1152475"/>
            <a:ext cx="3947400" cy="350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637" y="1240788"/>
            <a:ext cx="3179276" cy="333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/>
          <p:nvPr/>
        </p:nvSpPr>
        <p:spPr>
          <a:xfrm>
            <a:off x="2604625" y="3368750"/>
            <a:ext cx="14214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chromatine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8" name="Google Shape;428;p46"/>
          <p:cNvCxnSpPr/>
          <p:nvPr/>
        </p:nvCxnSpPr>
        <p:spPr>
          <a:xfrm>
            <a:off x="3508425" y="3754925"/>
            <a:ext cx="501300" cy="2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47"/>
          <p:cNvSpPr txBox="1"/>
          <p:nvPr>
            <p:ph type="title"/>
          </p:nvPr>
        </p:nvSpPr>
        <p:spPr>
          <a:xfrm>
            <a:off x="311700" y="445025"/>
            <a:ext cx="93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 sz="2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Qu’est-ce que l’ADN : Des séquences de nucléotides</a:t>
            </a:r>
            <a:endParaRPr sz="2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1012350" y="1017725"/>
            <a:ext cx="7819800" cy="355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625" y="1152475"/>
            <a:ext cx="3443292" cy="341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8027" y="1017725"/>
            <a:ext cx="3536428" cy="35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8" name="Google Shape;4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0" name="Google Shape;45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Séquences ARN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2" name="Google Shape;4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8500" y="1152475"/>
            <a:ext cx="3987002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/>
        </p:nvSpPr>
        <p:spPr>
          <a:xfrm>
            <a:off x="311700" y="2660575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Src : </a:t>
            </a:r>
            <a:r>
              <a:rPr lang="en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lumen learning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What is this ?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3" name="Google Shape;46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64" name="Google Shape;46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050" y="1295875"/>
            <a:ext cx="4169008" cy="332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9"/>
          <p:cNvSpPr txBox="1"/>
          <p:nvPr/>
        </p:nvSpPr>
        <p:spPr>
          <a:xfrm>
            <a:off x="5354550" y="2094600"/>
            <a:ext cx="314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Something pretty cool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4" name="Google Shape;4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Génération de l’ARN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5" name="Google Shape;47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6" name="Google Shape;47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025" y="1130488"/>
            <a:ext cx="607359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5" name="Google Shape;48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Codons d’arrêt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6" name="Google Shape;48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87" name="Google Shape;48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8839200" cy="265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3549" y="2786881"/>
            <a:ext cx="1801200" cy="235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2. Introduction à la génomique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5" name="Google Shape;4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7" name="Google Shape;49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Qu’est-ce que l’ADN ? Un outil de stockage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8" name="Google Shape;49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99" name="Google Shape;4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5025" y="1060825"/>
            <a:ext cx="5567099" cy="35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5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8" name="Google Shape;50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What is this ?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53"/>
          <p:cNvSpPr txBox="1"/>
          <p:nvPr/>
        </p:nvSpPr>
        <p:spPr>
          <a:xfrm>
            <a:off x="5354550" y="2094600"/>
            <a:ext cx="314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Something pretty cool</a:t>
            </a:r>
            <a:endParaRPr sz="25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1" name="Google Shape;51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100" y="1266550"/>
            <a:ext cx="31432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0" name="Google Shape;52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2.g.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Ribosome = un autre compilateur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1" name="Google Shape;521;p54"/>
          <p:cNvSpPr/>
          <p:nvPr/>
        </p:nvSpPr>
        <p:spPr>
          <a:xfrm>
            <a:off x="1352025" y="1051525"/>
            <a:ext cx="5576700" cy="337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4"/>
          <p:cNvSpPr txBox="1"/>
          <p:nvPr/>
        </p:nvSpPr>
        <p:spPr>
          <a:xfrm>
            <a:off x="1597550" y="4457625"/>
            <a:ext cx="25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Khan academy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p54"/>
          <p:cNvPicPr preferRelativeResize="0"/>
          <p:nvPr/>
        </p:nvPicPr>
        <p:blipFill rotWithShape="1">
          <a:blip r:embed="rId5">
            <a:alphaModFix/>
          </a:blip>
          <a:srcRect b="0" l="0" r="17871" t="50042"/>
          <a:stretch/>
        </p:blipFill>
        <p:spPr>
          <a:xfrm>
            <a:off x="4435298" y="1088850"/>
            <a:ext cx="2354775" cy="292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4"/>
          <p:cNvPicPr preferRelativeResize="0"/>
          <p:nvPr/>
        </p:nvPicPr>
        <p:blipFill rotWithShape="1">
          <a:blip r:embed="rId5">
            <a:alphaModFix/>
          </a:blip>
          <a:srcRect b="50042" l="0" r="17668" t="0"/>
          <a:stretch/>
        </p:blipFill>
        <p:spPr>
          <a:xfrm>
            <a:off x="1570125" y="1051524"/>
            <a:ext cx="2421020" cy="299677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4"/>
          <p:cNvSpPr txBox="1"/>
          <p:nvPr/>
        </p:nvSpPr>
        <p:spPr>
          <a:xfrm>
            <a:off x="7031100" y="1051525"/>
            <a:ext cx="1801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transpeptidation</a:t>
            </a: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est la phase au cours de laquelle le groupe amino d'un acide aminé est transféré à l'acide aminé adjacent sur la chaîne polypeptidique en croissance. Cette réaction est catalysée par une enzyme appelée peptidyltransférase.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6" name="Google Shape;526;p54"/>
          <p:cNvSpPr txBox="1"/>
          <p:nvPr/>
        </p:nvSpPr>
        <p:spPr>
          <a:xfrm>
            <a:off x="7031100" y="2855575"/>
            <a:ext cx="18012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translocation</a:t>
            </a: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est la phase au cours de laquelle le ribosome se déplace d'un codon à l'autre sur l'ARNm. Cette translocation est catalysée par une enzyme appelée EF-G.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157025" y="2355875"/>
            <a:ext cx="11949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L'</a:t>
            </a:r>
            <a:r>
              <a:rPr b="1"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accomodation</a:t>
            </a: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est la phase au cours de laquelle un nouveau tRNA avec un acide aminé attaché se lie au ribosome. Cette liaison est catalysée par une enzyme appelée EF-Tu.</a:t>
            </a:r>
            <a:endParaRPr sz="1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36" name="Google Shape;536;p55"/>
          <p:cNvSpPr txBox="1"/>
          <p:nvPr/>
        </p:nvSpPr>
        <p:spPr>
          <a:xfrm>
            <a:off x="1248300" y="1403500"/>
            <a:ext cx="6647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Exercices protéines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Lien : https://nowledgeable.com/invitation/student/join-module/9c8ec467-686a-44cd-a2f2-85cf174a79ad</a:t>
            </a:r>
            <a:endParaRPr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6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5" name="Google Shape;545;p56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2.h. La régulation des gènes :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Vous n’êtes pas seulement vos gènes !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4" name="Google Shape;5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2.h. Régulation des gènes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Ce n'est pas parce qu'un gène est présent dans l'ADN que l'ARN ou la protéine correspondante est constamment produite.</a:t>
            </a:r>
            <a:endParaRPr sz="2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5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5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4" name="Google Shape;5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2.h.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Régulation de l’expression des gènes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5" name="Google Shape;5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Facteur de transcription 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Accessibilité de la chromatine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Micro ARN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Méthylation de l'ADN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1" name="Google Shape;5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92B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rgbClr val="26292B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3" name="Google Shape;5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50" y="5"/>
            <a:ext cx="8520600" cy="462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2.h.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Chromatin accessibility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4" name="Google Shape;58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76988"/>
            <a:ext cx="8839204" cy="318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1" name="Google Shape;59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3" name="Google Shape;5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2.h.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Interférence ARN (ARNi)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4" name="Google Shape;59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95" name="Google Shape;59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9325" y="991652"/>
            <a:ext cx="3668500" cy="37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1"/>
          <p:cNvSpPr txBox="1"/>
          <p:nvPr/>
        </p:nvSpPr>
        <p:spPr>
          <a:xfrm>
            <a:off x="6916050" y="1240725"/>
            <a:ext cx="18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Src : wikiwand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2.a. Composition du corps humain (atomes)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5363" y="1110212"/>
            <a:ext cx="4373274" cy="350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92B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rgbClr val="26292B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4" name="Google Shape;6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51525"/>
            <a:ext cx="8539848" cy="462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2"/>
          <p:cNvSpPr txBox="1"/>
          <p:nvPr/>
        </p:nvSpPr>
        <p:spPr>
          <a:xfrm>
            <a:off x="1638300" y="4468900"/>
            <a:ext cx="24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 : wikipedia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4" name="Google Shape;61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DNA Methylation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6" name="Google Shape;616;p63"/>
          <p:cNvSpPr/>
          <p:nvPr/>
        </p:nvSpPr>
        <p:spPr>
          <a:xfrm>
            <a:off x="1353125" y="1243950"/>
            <a:ext cx="6138000" cy="302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900" y="1377113"/>
            <a:ext cx="5867400" cy="26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6" name="Google Shape;62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2.h.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DNA Methylation (ajout de groupe méthyle)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7" name="Google Shape;62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28" name="Google Shape;628;p64"/>
          <p:cNvSpPr txBox="1"/>
          <p:nvPr/>
        </p:nvSpPr>
        <p:spPr>
          <a:xfrm>
            <a:off x="3606100" y="4088325"/>
            <a:ext cx="21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Source : </a:t>
            </a:r>
            <a:r>
              <a:rPr lang="en" u="sng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biomart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9" name="Google Shape;62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8839204" cy="278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65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5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5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38" name="Google Shape;638;p65"/>
          <p:cNvSpPr txBox="1"/>
          <p:nvPr/>
        </p:nvSpPr>
        <p:spPr>
          <a:xfrm>
            <a:off x="311708" y="14303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3. </a:t>
            </a:r>
            <a:r>
              <a:rPr lang="en" sz="5100">
                <a:solidFill>
                  <a:srgbClr val="FFFFFF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Application of Deep learning for Genetics</a:t>
            </a:r>
            <a:endParaRPr sz="5100">
              <a:solidFill>
                <a:srgbClr val="FFFFFF"/>
              </a:solidFill>
              <a:latin typeface="Lexend SemiBold"/>
              <a:ea typeface="Lexend SemiBold"/>
              <a:cs typeface="Lexend SemiBold"/>
              <a:sym typeface="Lexend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6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6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292B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rgbClr val="26292B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46" name="Google Shape;646;p66"/>
          <p:cNvSpPr txBox="1"/>
          <p:nvPr/>
        </p:nvSpPr>
        <p:spPr>
          <a:xfrm>
            <a:off x="1638300" y="4468900"/>
            <a:ext cx="24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Source : wikipedia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7" name="Google Shape;64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00" y="1"/>
            <a:ext cx="7985190" cy="4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6"/>
          <p:cNvSpPr txBox="1"/>
          <p:nvPr/>
        </p:nvSpPr>
        <p:spPr>
          <a:xfrm>
            <a:off x="7424400" y="321475"/>
            <a:ext cx="15897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110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7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7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7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7" name="Google Shape;65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8" name="Google Shape;658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59" name="Google Shape;659;p67"/>
          <p:cNvPicPr preferRelativeResize="0"/>
          <p:nvPr/>
        </p:nvPicPr>
        <p:blipFill rotWithShape="1">
          <a:blip r:embed="rId5">
            <a:alphaModFix/>
          </a:blip>
          <a:srcRect b="35431" l="0" r="0" t="4493"/>
          <a:stretch/>
        </p:blipFill>
        <p:spPr>
          <a:xfrm>
            <a:off x="1701300" y="1258800"/>
            <a:ext cx="6078826" cy="14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7"/>
          <p:cNvPicPr preferRelativeResize="0"/>
          <p:nvPr/>
        </p:nvPicPr>
        <p:blipFill rotWithShape="1">
          <a:blip r:embed="rId6">
            <a:alphaModFix/>
          </a:blip>
          <a:srcRect b="25303" l="0" r="0" t="14680"/>
          <a:stretch/>
        </p:blipFill>
        <p:spPr>
          <a:xfrm>
            <a:off x="1701300" y="3101500"/>
            <a:ext cx="6078825" cy="11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7" name="Google Shape;6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9" name="Google Shape;66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Genomic Selection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70" name="Google Shape;67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937" y="1017725"/>
            <a:ext cx="6244125" cy="37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1450" y="445025"/>
            <a:ext cx="707525" cy="7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6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0" name="Google Shape;68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1" name="Google Shape;68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82" name="Google Shape;68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8375" y="1017725"/>
            <a:ext cx="6507249" cy="35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9"/>
          <p:cNvSpPr txBox="1"/>
          <p:nvPr/>
        </p:nvSpPr>
        <p:spPr>
          <a:xfrm>
            <a:off x="212650" y="1488550"/>
            <a:ext cx="10368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Prédiction de complexes protéiques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7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7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2" name="Google Shape;69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93" name="Google Shape;69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94" name="Google Shape;69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7901" y="1416152"/>
            <a:ext cx="6330825" cy="2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0"/>
          <p:cNvSpPr txBox="1"/>
          <p:nvPr/>
        </p:nvSpPr>
        <p:spPr>
          <a:xfrm>
            <a:off x="212700" y="1553850"/>
            <a:ext cx="1993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Prédiction d’interactions. 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=&gt; utile pour la conception de médicaments antiviraux.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7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7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2" name="Google Shape;70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4" name="Google Shape;704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5" name="Google Shape;705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06" name="Google Shape;70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9788" y="1088837"/>
            <a:ext cx="6244423" cy="3499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2.a.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Composition du corps humain (molécules)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36988"/>
            <a:ext cx="8839201" cy="304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72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2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3" name="Google Shape;71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2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5" name="Google Shape;71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16" name="Google Shape;71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7" name="Google Shape;71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999" y="1152000"/>
            <a:ext cx="7372001" cy="33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2"/>
          <p:cNvSpPr txBox="1"/>
          <p:nvPr/>
        </p:nvSpPr>
        <p:spPr>
          <a:xfrm>
            <a:off x="0" y="1488550"/>
            <a:ext cx="170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 de cancers primaires et métastasiques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73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3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3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7" name="Google Shape;72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8" name="Google Shape;72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9" name="Google Shape;72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16250"/>
            <a:ext cx="8839199" cy="2984053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3"/>
          <p:cNvSpPr txBox="1"/>
          <p:nvPr/>
        </p:nvSpPr>
        <p:spPr>
          <a:xfrm>
            <a:off x="2113200" y="4242675"/>
            <a:ext cx="51702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Reconstruction de réseaux de régulation génétiques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4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4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7" name="Google Shape;73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4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9" name="Google Shape;73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Cas d’usage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0" name="Google Shape;740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41" name="Google Shape;74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3125" y="1152475"/>
            <a:ext cx="6333576" cy="34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2.a.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Composition du corps humain (cellules)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050" y="1017725"/>
            <a:ext cx="5161901" cy="3623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2.b.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Cellules et protéines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36" name="Google Shape;136;p20"/>
          <p:cNvGraphicFramePr/>
          <p:nvPr/>
        </p:nvGraphicFramePr>
        <p:xfrm>
          <a:off x="448875" y="16446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{DFC60606-2192-43B0-8AF4-0382F071B238}</a:tableStyleId>
              </a:tblPr>
              <a:tblGrid>
                <a:gridCol w="2775600"/>
                <a:gridCol w="2775600"/>
                <a:gridCol w="2775600"/>
              </a:tblGrid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Caractéristiques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Cellule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Protéine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Taille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Micromètres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Nanomètres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Structure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Membrane plasmique, cytoplasme, organites cellulaires</a:t>
                      </a:r>
                      <a:endParaRPr sz="12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Polymère d'acides aminés</a:t>
                      </a:r>
                      <a:endParaRPr sz="12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  <a:tr h="52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Fonction</a:t>
                      </a:r>
                      <a:endParaRPr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Structure, fonction, signalisation cellulaire, transport, catalyse</a:t>
                      </a:r>
                      <a:endParaRPr sz="12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Catalyse des réactions chimiques, structure et fonction des cellules et des tissus, signalisation cellulaire, transport</a:t>
                      </a:r>
                      <a:endParaRPr sz="1200">
                        <a:solidFill>
                          <a:schemeClr val="lt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 amt="90000"/>
          </a:blip>
          <a:srcRect b="14903" l="0" r="0" t="12327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4297658" y="46185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926" y="4423675"/>
            <a:ext cx="897423" cy="60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7212800" y="4659650"/>
            <a:ext cx="18012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IA pour le biomédical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2.b. </a:t>
            </a: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Rappel sur les cellules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125" y="1249325"/>
            <a:ext cx="42862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